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65" r:id="rId5"/>
    <p:sldId id="280" r:id="rId6"/>
    <p:sldId id="271" r:id="rId7"/>
    <p:sldId id="300" r:id="rId8"/>
    <p:sldId id="298" r:id="rId9"/>
    <p:sldId id="272" r:id="rId10"/>
    <p:sldId id="276" r:id="rId11"/>
    <p:sldId id="277" r:id="rId12"/>
    <p:sldId id="278" r:id="rId13"/>
    <p:sldId id="279" r:id="rId14"/>
    <p:sldId id="304" r:id="rId15"/>
    <p:sldId id="299" r:id="rId16"/>
    <p:sldId id="281" r:id="rId17"/>
    <p:sldId id="282" r:id="rId18"/>
    <p:sldId id="283" r:id="rId19"/>
    <p:sldId id="284" r:id="rId20"/>
    <p:sldId id="287" r:id="rId21"/>
    <p:sldId id="288" r:id="rId22"/>
    <p:sldId id="289" r:id="rId23"/>
    <p:sldId id="290" r:id="rId24"/>
    <p:sldId id="301" r:id="rId25"/>
    <p:sldId id="302" r:id="rId26"/>
    <p:sldId id="303" r:id="rId27"/>
    <p:sldId id="295" r:id="rId28"/>
    <p:sldId id="297" r:id="rId29"/>
    <p:sldId id="256" r:id="rId30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Monoceros" panose="020B0604020202020204" charset="0"/>
      <p:regular r:id="rId37"/>
      <p:bold r:id="rId3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LO DE ENTRADA" id="{B6B06D53-B2C6-4BB8-8B75-99603D6CB55D}">
          <p14:sldIdLst>
            <p14:sldId id="265"/>
          </p14:sldIdLst>
        </p14:section>
        <p14:section name="MODELO DE TÍTULO" id="{9D417D9B-29F5-4E5E-BC33-1A729717077E}">
          <p14:sldIdLst/>
        </p14:section>
        <p14:section name="MODELO TEXTO" id="{965C688B-1714-4251-A053-0B0E64794A61}">
          <p14:sldIdLst>
            <p14:sldId id="280"/>
            <p14:sldId id="271"/>
            <p14:sldId id="300"/>
            <p14:sldId id="298"/>
            <p14:sldId id="272"/>
            <p14:sldId id="276"/>
            <p14:sldId id="277"/>
            <p14:sldId id="278"/>
            <p14:sldId id="279"/>
            <p14:sldId id="304"/>
            <p14:sldId id="299"/>
            <p14:sldId id="281"/>
            <p14:sldId id="282"/>
            <p14:sldId id="283"/>
            <p14:sldId id="284"/>
            <p14:sldId id="287"/>
            <p14:sldId id="288"/>
            <p14:sldId id="289"/>
            <p14:sldId id="290"/>
            <p14:sldId id="301"/>
            <p14:sldId id="302"/>
            <p14:sldId id="303"/>
            <p14:sldId id="295"/>
            <p14:sldId id="297"/>
          </p14:sldIdLst>
        </p14:section>
        <p14:section name="MODELO FINAL" id="{4144C093-EB06-490D-AD68-441540FEEF10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27D"/>
    <a:srgbClr val="4D4D72"/>
    <a:srgbClr val="171941"/>
    <a:srgbClr val="47486D"/>
    <a:srgbClr val="8D94CA"/>
    <a:srgbClr val="F7F7F7"/>
    <a:srgbClr val="D2DCF0"/>
    <a:srgbClr val="F2F2F2"/>
    <a:srgbClr val="4F517A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9T20:10:05.90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9T20:10:06.63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9T20:10:08.30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2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43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20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35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23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231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39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57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06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20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33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A0B52-EA02-4842-8671-BA0E7A7DCBF4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501AD-F3EE-4D10-973F-A90C63D72B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27.png"/><Relationship Id="rId3" Type="http://schemas.openxmlformats.org/officeDocument/2006/relationships/image" Target="../media/image3.png"/><Relationship Id="rId12" Type="http://schemas.openxmlformats.org/officeDocument/2006/relationships/image" Target="../media/image26.png"/><Relationship Id="rId17" Type="http://schemas.openxmlformats.org/officeDocument/2006/relationships/image" Target="../media/image23.png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11" Type="http://schemas.openxmlformats.org/officeDocument/2006/relationships/customXml" Target="../ink/ink3.xml"/><Relationship Id="rId5" Type="http://schemas.openxmlformats.org/officeDocument/2006/relationships/customXml" Target="../ink/ink1.xml"/><Relationship Id="rId15" Type="http://schemas.openxmlformats.org/officeDocument/2006/relationships/oleObject" Target="../embeddings/oleObject2.bin"/><Relationship Id="rId10" Type="http://schemas.openxmlformats.org/officeDocument/2006/relationships/image" Target="../media/image25.png"/><Relationship Id="rId19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customXml" Target="../ink/ink2.xml"/><Relationship Id="rId1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oleObject" Target="../embeddings/oleObject4.bin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KlIL63MeyMY&amp;list=PLHz_AreHm4dkqe2aR0tQK74m8SFe-aGsY&amp;ab_channel=CursoemV%C3%ADdeo/" TargetMode="External"/><Relationship Id="rId5" Type="http://schemas.openxmlformats.org/officeDocument/2006/relationships/hyperlink" Target="https://www.youtube.com/watch?v=dG7LlYne2VA&amp;ab_channel=B%C3%B3sonTreinamentos/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nando33_2005@hotmail.com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-1234651" y="-2120000"/>
            <a:ext cx="8003207" cy="8003207"/>
          </a:xfrm>
          <a:prstGeom prst="ellipse">
            <a:avLst/>
          </a:prstGeom>
          <a:solidFill>
            <a:srgbClr val="F7F7F7"/>
          </a:solidFill>
          <a:ln>
            <a:noFill/>
          </a:ln>
          <a:effectLst>
            <a:outerShdw blurRad="990600" dist="723900" dir="5400000" sx="105000" sy="105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682604" y="2936854"/>
            <a:ext cx="3895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B0604020202020204" charset="0"/>
              </a:rPr>
              <a:t>Programação Orientada a Objetos</a:t>
            </a:r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56" y="-1322123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713919" y="4305893"/>
            <a:ext cx="2153231" cy="246221"/>
          </a:xfrm>
          <a:prstGeom prst="rect">
            <a:avLst/>
          </a:prstGeom>
          <a:solidFill>
            <a:srgbClr val="51527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000" b="1" spc="300" dirty="0">
                <a:solidFill>
                  <a:schemeClr val="bg1"/>
                </a:solidFill>
                <a:latin typeface="Monoceros" panose="02000505000000020004" pitchFamily="2" charset="0"/>
              </a:rPr>
              <a:t>DATA 13/07/2023</a:t>
            </a:r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04" y="684071"/>
            <a:ext cx="1927052" cy="958635"/>
          </a:xfrm>
          <a:prstGeom prst="rect">
            <a:avLst/>
          </a:prstGeom>
        </p:spPr>
      </p:pic>
      <p:sp>
        <p:nvSpPr>
          <p:cNvPr id="36" name="CaixaDeTexto 35"/>
          <p:cNvSpPr txBox="1"/>
          <p:nvPr/>
        </p:nvSpPr>
        <p:spPr>
          <a:xfrm>
            <a:off x="1929469" y="1814930"/>
            <a:ext cx="3307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spc="230" dirty="0">
                <a:solidFill>
                  <a:srgbClr val="51527D"/>
                </a:solidFill>
                <a:latin typeface="Monoceros" panose="02000505000000020004" pitchFamily="2" charset="0"/>
              </a:rPr>
              <a:t>SETOR DE MARKETING</a:t>
            </a:r>
          </a:p>
          <a:p>
            <a:r>
              <a:rPr lang="pt-BR" sz="750" spc="230" dirty="0">
                <a:solidFill>
                  <a:srgbClr val="51527D"/>
                </a:solidFill>
                <a:latin typeface="Monoceros" panose="02000505000000020004" pitchFamily="2" charset="0"/>
              </a:rPr>
              <a:t>GRUPO SER EDUCACIONAL</a:t>
            </a:r>
          </a:p>
        </p:txBody>
      </p:sp>
      <p:cxnSp>
        <p:nvCxnSpPr>
          <p:cNvPr id="37" name="Conector reto 36"/>
          <p:cNvCxnSpPr/>
          <p:nvPr/>
        </p:nvCxnSpPr>
        <p:spPr>
          <a:xfrm>
            <a:off x="2018718" y="1754872"/>
            <a:ext cx="1905717" cy="0"/>
          </a:xfrm>
          <a:prstGeom prst="line">
            <a:avLst/>
          </a:prstGeom>
          <a:ln>
            <a:solidFill>
              <a:srgbClr val="4F517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1682604" y="3947464"/>
            <a:ext cx="2882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spc="250" dirty="0">
                <a:latin typeface="Monoceros" panose="02000505000000020004" pitchFamily="2" charset="0"/>
              </a:rPr>
              <a:t>SETOR DE TECNOLOGIA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701654" y="2771738"/>
            <a:ext cx="330746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spc="300" dirty="0">
                <a:solidFill>
                  <a:srgbClr val="51527D"/>
                </a:solidFill>
                <a:latin typeface="Monoceros" panose="02000505000000020004" pitchFamily="2" charset="0"/>
              </a:rPr>
              <a:t>APRESENTAÇÃO: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10F78B8D-1B59-CD33-2187-194BE0EE5D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3" y="5881558"/>
            <a:ext cx="4819338" cy="96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7" grpId="0" animBg="1"/>
      <p:bldP spid="36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66091" y="973173"/>
            <a:ext cx="432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OBJETOS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481120" y="1434166"/>
            <a:ext cx="485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QUANDO UM OBJETO SE CONCRETIZA?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392632" y="1996919"/>
            <a:ext cx="63681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Coisa material ou abstrata que pode ser percebida pelos sentidos e descrita por meio das suas características, comportamentos e estado atual.</a:t>
            </a:r>
          </a:p>
          <a:p>
            <a:endParaRPr lang="pt-BR" dirty="0"/>
          </a:p>
          <a:p>
            <a:r>
              <a:rPr lang="pt-BR" dirty="0">
                <a:latin typeface="Monoceros" panose="020B0604020202020204" charset="0"/>
              </a:rPr>
              <a:t>Ocorrência específica de uma classe – “instancia de classe”.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Representa entidades do mundo real, como carros, pessoas, conta corrente e outros conceitos, como gráficos (círculos, quadrados, cones, esferas etc.)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Tem características próprias (atributos) e executa ações (métodos), provenientes da classe que originou o objeto.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E87C80A-314A-E396-975C-9550B56A7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8504" y="3562741"/>
            <a:ext cx="3791181" cy="2708588"/>
          </a:xfrm>
          <a:prstGeom prst="rect">
            <a:avLst/>
          </a:prstGeom>
        </p:spPr>
      </p:pic>
      <p:pic>
        <p:nvPicPr>
          <p:cNvPr id="6" name="Imagem 5" descr="Porta de vidro&#10;&#10;Descrição gerada automaticamente com confiança média">
            <a:extLst>
              <a:ext uri="{FF2B5EF4-FFF2-40B4-BE49-F238E27FC236}">
                <a16:creationId xmlns:a16="http://schemas.microsoft.com/office/drawing/2014/main" id="{0B2BB0EC-F386-91F8-87A7-E3CE579B55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38" y="745574"/>
            <a:ext cx="860502" cy="2574847"/>
          </a:xfrm>
          <a:prstGeom prst="rect">
            <a:avLst/>
          </a:prstGeom>
        </p:spPr>
      </p:pic>
      <p:pic>
        <p:nvPicPr>
          <p:cNvPr id="9" name="Imagem 8" descr="Caixa de papelão&#10;&#10;Descrição gerada automaticamente">
            <a:extLst>
              <a:ext uri="{FF2B5EF4-FFF2-40B4-BE49-F238E27FC236}">
                <a16:creationId xmlns:a16="http://schemas.microsoft.com/office/drawing/2014/main" id="{B003C824-3E52-E9B2-9AFC-6225C9EB4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840" y="742497"/>
            <a:ext cx="2508845" cy="25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2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72976" y="475612"/>
            <a:ext cx="10037475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66091" y="973173"/>
            <a:ext cx="432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OBJETOS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481119" y="1434166"/>
            <a:ext cx="5942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QUE TIPO DE PERGUNTA EU FAÇO A UM OBJETO?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392632" y="1996919"/>
            <a:ext cx="26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1527D"/>
                </a:solidFill>
                <a:latin typeface="Monoceros" panose="020B0604020202020204" charset="0"/>
              </a:rPr>
              <a:t>Coisas que eu tenho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pic>
        <p:nvPicPr>
          <p:cNvPr id="6" name="Imagem 5" descr="Porta de vidro&#10;&#10;Descrição gerada automaticamente com confiança média">
            <a:extLst>
              <a:ext uri="{FF2B5EF4-FFF2-40B4-BE49-F238E27FC236}">
                <a16:creationId xmlns:a16="http://schemas.microsoft.com/office/drawing/2014/main" id="{0B2BB0EC-F386-91F8-87A7-E3CE579B55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70" y="1358294"/>
            <a:ext cx="1376649" cy="41192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959EDDC-9F46-5B38-9930-CB3A89DD64A6}"/>
              </a:ext>
            </a:extLst>
          </p:cNvPr>
          <p:cNvSpPr txBox="1"/>
          <p:nvPr/>
        </p:nvSpPr>
        <p:spPr>
          <a:xfrm>
            <a:off x="1289393" y="3814362"/>
            <a:ext cx="26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1527D"/>
                </a:solidFill>
                <a:latin typeface="Monoceros" panose="020B0604020202020204" charset="0"/>
              </a:rPr>
              <a:t>Coisas que eu faço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0B5185-40C0-01E6-DC5E-86369D6D164E}"/>
              </a:ext>
            </a:extLst>
          </p:cNvPr>
          <p:cNvSpPr txBox="1"/>
          <p:nvPr/>
        </p:nvSpPr>
        <p:spPr>
          <a:xfrm>
            <a:off x="1237773" y="5598864"/>
            <a:ext cx="321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1527D"/>
                </a:solidFill>
                <a:latin typeface="Monoceros" panose="020B0604020202020204" charset="0"/>
              </a:rPr>
              <a:t>Como eu estou agora?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7595728-32F9-1707-FB37-263EF9A478F3}"/>
              </a:ext>
            </a:extLst>
          </p:cNvPr>
          <p:cNvSpPr txBox="1"/>
          <p:nvPr/>
        </p:nvSpPr>
        <p:spPr>
          <a:xfrm>
            <a:off x="1559999" y="2348179"/>
            <a:ext cx="1376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modelo: </a:t>
            </a:r>
          </a:p>
          <a:p>
            <a:r>
              <a:rPr lang="pt-BR" dirty="0">
                <a:latin typeface="Monoceros" panose="020B0604020202020204" charset="0"/>
              </a:rPr>
              <a:t>cor:</a:t>
            </a:r>
          </a:p>
          <a:p>
            <a:r>
              <a:rPr lang="pt-BR" dirty="0">
                <a:latin typeface="Monoceros" panose="020B0604020202020204" charset="0"/>
              </a:rPr>
              <a:t>ponta:</a:t>
            </a:r>
          </a:p>
          <a:p>
            <a:r>
              <a:rPr lang="pt-BR" dirty="0">
                <a:latin typeface="Monoceros" panose="020B0604020202020204" charset="0"/>
              </a:rPr>
              <a:t>carga:</a:t>
            </a:r>
          </a:p>
          <a:p>
            <a:r>
              <a:rPr lang="pt-BR" dirty="0">
                <a:latin typeface="Monoceros" panose="020B0604020202020204" charset="0"/>
              </a:rPr>
              <a:t>tampada: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3C08D4-5084-5413-DD1A-CD53016A9542}"/>
              </a:ext>
            </a:extLst>
          </p:cNvPr>
          <p:cNvSpPr txBox="1"/>
          <p:nvPr/>
        </p:nvSpPr>
        <p:spPr>
          <a:xfrm>
            <a:off x="1521811" y="4130117"/>
            <a:ext cx="2658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escrever()</a:t>
            </a:r>
          </a:p>
          <a:p>
            <a:r>
              <a:rPr lang="pt-BR" dirty="0">
                <a:latin typeface="Monoceros" panose="020B0604020202020204" charset="0"/>
              </a:rPr>
              <a:t>rabiscar()</a:t>
            </a:r>
          </a:p>
          <a:p>
            <a:r>
              <a:rPr lang="pt-BR" dirty="0">
                <a:latin typeface="Monoceros" panose="020B0604020202020204" charset="0"/>
              </a:rPr>
              <a:t>pintar()</a:t>
            </a:r>
          </a:p>
          <a:p>
            <a:r>
              <a:rPr lang="pt-BR" dirty="0">
                <a:latin typeface="Monoceros" panose="020B0604020202020204" charset="0"/>
              </a:rPr>
              <a:t>tampar()</a:t>
            </a:r>
          </a:p>
          <a:p>
            <a:r>
              <a:rPr lang="pt-BR" dirty="0">
                <a:latin typeface="Monoceros" panose="020B0604020202020204" charset="0"/>
              </a:rPr>
              <a:t>destampar()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277751-E003-0496-D9A3-53C516A4EA32}"/>
              </a:ext>
            </a:extLst>
          </p:cNvPr>
          <p:cNvSpPr txBox="1"/>
          <p:nvPr/>
        </p:nvSpPr>
        <p:spPr>
          <a:xfrm>
            <a:off x="3823977" y="2003451"/>
            <a:ext cx="26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1527D"/>
                </a:solidFill>
                <a:latin typeface="Monoceros" panose="020B0604020202020204" charset="0"/>
              </a:rPr>
              <a:t>ATRIBUTOS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64DB75F-7B9C-D745-9F4A-B3C2D8085850}"/>
              </a:ext>
            </a:extLst>
          </p:cNvPr>
          <p:cNvSpPr txBox="1"/>
          <p:nvPr/>
        </p:nvSpPr>
        <p:spPr>
          <a:xfrm>
            <a:off x="3572464" y="3807435"/>
            <a:ext cx="26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1527D"/>
                </a:solidFill>
                <a:latin typeface="Monoceros" panose="020B0604020202020204" charset="0"/>
              </a:rPr>
              <a:t>MÉTODOS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8FD177-9D65-C22C-28FE-C5D8149D0629}"/>
              </a:ext>
            </a:extLst>
          </p:cNvPr>
          <p:cNvSpPr txBox="1"/>
          <p:nvPr/>
        </p:nvSpPr>
        <p:spPr>
          <a:xfrm>
            <a:off x="3947651" y="5617951"/>
            <a:ext cx="321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51527D"/>
                </a:solidFill>
                <a:latin typeface="Monoceros" panose="020B0604020202020204" charset="0"/>
              </a:rPr>
              <a:t>ESTADO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CE8FA5-7B9E-7A65-D5BC-247EA291BD20}"/>
              </a:ext>
            </a:extLst>
          </p:cNvPr>
          <p:cNvSpPr txBox="1"/>
          <p:nvPr/>
        </p:nvSpPr>
        <p:spPr>
          <a:xfrm>
            <a:off x="2787419" y="2333571"/>
            <a:ext cx="1376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Bic</a:t>
            </a:r>
          </a:p>
          <a:p>
            <a:r>
              <a:rPr lang="pt-BR" dirty="0">
                <a:latin typeface="Monoceros" panose="020B0604020202020204" charset="0"/>
              </a:rPr>
              <a:t>Azul</a:t>
            </a:r>
          </a:p>
          <a:p>
            <a:r>
              <a:rPr lang="pt-BR" dirty="0">
                <a:latin typeface="Monoceros" panose="020B0604020202020204" charset="0"/>
              </a:rPr>
              <a:t>0,5</a:t>
            </a:r>
          </a:p>
          <a:p>
            <a:r>
              <a:rPr lang="pt-BR" dirty="0">
                <a:latin typeface="Monoceros" panose="020B0604020202020204" charset="0"/>
              </a:rPr>
              <a:t>90%</a:t>
            </a:r>
          </a:p>
          <a:p>
            <a:r>
              <a:rPr lang="pt-BR" dirty="0">
                <a:latin typeface="Monoceros" panose="020B0604020202020204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84219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2" grpId="0"/>
      <p:bldP spid="13" grpId="0"/>
      <p:bldP spid="5" grpId="0"/>
      <p:bldP spid="8" grpId="0"/>
      <p:bldP spid="10" grpId="0"/>
      <p:bldP spid="11" grpId="0"/>
      <p:bldP spid="14" grpId="0"/>
      <p:bldP spid="15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1030794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324953" y="831824"/>
            <a:ext cx="521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ATRIBUTOS OU PROPRIEDADES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324953" y="1419820"/>
            <a:ext cx="4196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O QUE SÃO ATRIBUTOS?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BB5296-BC13-AFD9-3788-E3D6A979D10E}"/>
              </a:ext>
            </a:extLst>
          </p:cNvPr>
          <p:cNvSpPr txBox="1"/>
          <p:nvPr/>
        </p:nvSpPr>
        <p:spPr>
          <a:xfrm>
            <a:off x="1645523" y="1976393"/>
            <a:ext cx="48525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Característica particular de uma ocorrência de uma classe, por exemplo o nome e a altura de uma pessoa.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Há dois tipos principais de atributos:</a:t>
            </a:r>
          </a:p>
          <a:p>
            <a:endParaRPr lang="pt-BR" b="1" dirty="0">
              <a:latin typeface="Monoceros" panose="020B0604020202020204" charset="0"/>
            </a:endParaRPr>
          </a:p>
          <a:p>
            <a:r>
              <a:rPr lang="pt-BR" b="1" dirty="0">
                <a:latin typeface="Monoceros" panose="020B0604020202020204" charset="0"/>
              </a:rPr>
              <a:t>Estáticos:</a:t>
            </a:r>
            <a:r>
              <a:rPr lang="pt-BR" dirty="0">
                <a:latin typeface="Monoceros" panose="020B0604020202020204" charset="0"/>
              </a:rPr>
              <a:t> Mantém o valor durante sua existência, como a data de nascimento de uma pessoa.</a:t>
            </a:r>
          </a:p>
          <a:p>
            <a:endParaRPr lang="pt-BR" b="1" dirty="0">
              <a:latin typeface="Monoceros" panose="020B0604020202020204" charset="0"/>
            </a:endParaRPr>
          </a:p>
          <a:p>
            <a:r>
              <a:rPr lang="pt-BR" b="1" dirty="0">
                <a:latin typeface="Monoceros" panose="020B0604020202020204" charset="0"/>
              </a:rPr>
              <a:t>Dinâmicos:</a:t>
            </a:r>
            <a:r>
              <a:rPr lang="pt-BR" dirty="0">
                <a:latin typeface="Monoceros" panose="020B0604020202020204" charset="0"/>
              </a:rPr>
              <a:t> Valores que variam com o passar do tempo, como a idade de uma pessoa.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D472085-D49A-184F-000B-54B3CF6FE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1456" y="1385877"/>
            <a:ext cx="3743941" cy="408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0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7" y="475612"/>
            <a:ext cx="10663077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66091" y="786553"/>
            <a:ext cx="432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MÉTODO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BAC485-2A19-B2A0-28AD-62DAFD793C5D}"/>
              </a:ext>
            </a:extLst>
          </p:cNvPr>
          <p:cNvSpPr txBox="1"/>
          <p:nvPr/>
        </p:nvSpPr>
        <p:spPr>
          <a:xfrm>
            <a:off x="1466091" y="1251382"/>
            <a:ext cx="4629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O QUE É UM MÉTODO?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1A22A257-5880-8157-1444-F4803DA52FEC}"/>
                  </a:ext>
                </a:extLst>
              </p14:cNvPr>
              <p14:cNvContentPartPr/>
              <p14:nvPr/>
            </p14:nvContentPartPr>
            <p14:xfrm>
              <a:off x="7432889" y="1238470"/>
              <a:ext cx="360" cy="3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1A22A257-5880-8157-1444-F4803DA52F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14889" y="1130830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136A0D3B-FD3B-4CDB-3094-1426A5BF756E}"/>
                  </a:ext>
                </a:extLst>
              </p14:cNvPr>
              <p14:cNvContentPartPr/>
              <p14:nvPr/>
            </p14:nvContentPartPr>
            <p14:xfrm>
              <a:off x="7413089" y="1100950"/>
              <a:ext cx="360" cy="36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136A0D3B-FD3B-4CDB-3094-1426A5BF75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95449" y="993310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6F44323F-A338-FA8C-9ED1-1E3377B3EE00}"/>
                  </a:ext>
                </a:extLst>
              </p14:cNvPr>
              <p14:cNvContentPartPr/>
              <p14:nvPr/>
            </p14:nvContentPartPr>
            <p14:xfrm>
              <a:off x="7413089" y="943630"/>
              <a:ext cx="360" cy="36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6F44323F-A338-FA8C-9ED1-1E3377B3EE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95449" y="835630"/>
                <a:ext cx="36000" cy="21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9" name="Objeto 18">
            <a:extLst>
              <a:ext uri="{FF2B5EF4-FFF2-40B4-BE49-F238E27FC236}">
                <a16:creationId xmlns:a16="http://schemas.microsoft.com/office/drawing/2014/main" id="{7ED25C04-D33C-6251-A275-B530875D61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723963"/>
              </p:ext>
            </p:extLst>
          </p:nvPr>
        </p:nvGraphicFramePr>
        <p:xfrm>
          <a:off x="5495805" y="1688400"/>
          <a:ext cx="6194750" cy="204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3" imgW="8627258" imgH="3553226" progId="CorelDraw.Graphic.23">
                  <p:embed/>
                </p:oleObj>
              </mc:Choice>
              <mc:Fallback>
                <p:oleObj name="CorelDRAW" r:id="rId13" imgW="8627258" imgH="3553226" progId="CorelDraw.Graphic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95805" y="1688400"/>
                        <a:ext cx="6194750" cy="204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87D0535D-4E42-3BF3-157F-218CA2491B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096645"/>
              </p:ext>
            </p:extLst>
          </p:nvPr>
        </p:nvGraphicFramePr>
        <p:xfrm>
          <a:off x="5396674" y="3901554"/>
          <a:ext cx="6194750" cy="204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5" imgW="8627258" imgH="3553226" progId="CorelDraw.Graphic.23">
                  <p:embed/>
                </p:oleObj>
              </mc:Choice>
              <mc:Fallback>
                <p:oleObj name="CorelDRAW" r:id="rId15" imgW="8627258" imgH="3553226" progId="CorelDraw.Graphic.23">
                  <p:embed/>
                  <p:pic>
                    <p:nvPicPr>
                      <p:cNvPr id="19" name="Objeto 18">
                        <a:extLst>
                          <a:ext uri="{FF2B5EF4-FFF2-40B4-BE49-F238E27FC236}">
                            <a16:creationId xmlns:a16="http://schemas.microsoft.com/office/drawing/2014/main" id="{7ED25C04-D33C-6251-A275-B530875D61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96674" y="3901554"/>
                        <a:ext cx="6194750" cy="204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4EB744-7B69-4454-09BD-CBAF5CE69BD1}"/>
              </a:ext>
            </a:extLst>
          </p:cNvPr>
          <p:cNvSpPr txBox="1"/>
          <p:nvPr/>
        </p:nvSpPr>
        <p:spPr>
          <a:xfrm>
            <a:off x="1506480" y="1704300"/>
            <a:ext cx="54547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Lógica contida em uma classe para atribuir comportamentos (sequência de comandos), identificada por um nome.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Similar a funções e procedimentos.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O ato de </a:t>
            </a:r>
            <a:r>
              <a:rPr lang="pt-BR" b="1" dirty="0">
                <a:latin typeface="Monoceros" panose="020B0604020202020204" charset="0"/>
              </a:rPr>
              <a:t>invocar</a:t>
            </a:r>
            <a:r>
              <a:rPr lang="pt-BR" dirty="0">
                <a:latin typeface="Monoceros" panose="020B0604020202020204" charset="0"/>
              </a:rPr>
              <a:t> (chamar) um método é a passagem de mensagens para o objeto.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Devemos dar a cada método apenas uma funcionalidade não deve fazer várias ações diferentes.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Exemplos de métodos: a classe Pessoa pode ter os métodos </a:t>
            </a:r>
            <a:r>
              <a:rPr lang="pt-BR" b="1" dirty="0">
                <a:latin typeface="Monoceros" panose="020B0604020202020204" charset="0"/>
              </a:rPr>
              <a:t>nascer(), comer() e morrer()</a:t>
            </a:r>
            <a:r>
              <a:rPr lang="pt-BR" dirty="0">
                <a:latin typeface="Monoceros" panose="020B0604020202020204" charset="0"/>
              </a:rPr>
              <a:t>.</a:t>
            </a:r>
          </a:p>
        </p:txBody>
      </p:sp>
      <p:pic>
        <p:nvPicPr>
          <p:cNvPr id="13" name="Imagem 12" descr="Porta de vidro&#10;&#10;Descrição gerada automaticamente com confiança média">
            <a:extLst>
              <a:ext uri="{FF2B5EF4-FFF2-40B4-BE49-F238E27FC236}">
                <a16:creationId xmlns:a16="http://schemas.microsoft.com/office/drawing/2014/main" id="{180EE47C-C576-D121-4DA3-0190A42AB76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70" y="618439"/>
            <a:ext cx="1102222" cy="3298136"/>
          </a:xfrm>
          <a:prstGeom prst="rect">
            <a:avLst/>
          </a:prstGeom>
        </p:spPr>
      </p:pic>
      <p:pic>
        <p:nvPicPr>
          <p:cNvPr id="21" name="Imagem 20" descr="Brinqued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E0686F3-4F5A-19C8-836C-6AC340AE00C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49" y="3916575"/>
            <a:ext cx="2057915" cy="2057915"/>
          </a:xfrm>
          <a:prstGeom prst="rect">
            <a:avLst/>
          </a:prstGeom>
        </p:spPr>
      </p:pic>
      <p:pic>
        <p:nvPicPr>
          <p:cNvPr id="23" name="Imagem 2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A1B35A7-0B8D-4C98-3F8B-F2939246BEF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908" y="3879758"/>
            <a:ext cx="2057914" cy="2057914"/>
          </a:xfrm>
          <a:prstGeom prst="rect">
            <a:avLst/>
          </a:prstGeom>
        </p:spPr>
      </p:pic>
      <p:pic>
        <p:nvPicPr>
          <p:cNvPr id="27" name="Imagem 26" descr="Caixa de papelão&#10;&#10;Descrição gerada automaticamente com confiança média">
            <a:extLst>
              <a:ext uri="{FF2B5EF4-FFF2-40B4-BE49-F238E27FC236}">
                <a16:creationId xmlns:a16="http://schemas.microsoft.com/office/drawing/2014/main" id="{9B770B6E-8A2D-4F84-02E7-95143CDC4C4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994" y="2457821"/>
            <a:ext cx="1961529" cy="1471147"/>
          </a:xfrm>
          <a:prstGeom prst="rect">
            <a:avLst/>
          </a:prstGeom>
        </p:spPr>
      </p:pic>
      <p:pic>
        <p:nvPicPr>
          <p:cNvPr id="29" name="Imagem 28" descr="Caixa de papelão&#10;&#10;Descrição gerada automaticamente">
            <a:extLst>
              <a:ext uri="{FF2B5EF4-FFF2-40B4-BE49-F238E27FC236}">
                <a16:creationId xmlns:a16="http://schemas.microsoft.com/office/drawing/2014/main" id="{E1EC7E89-7B95-4C7F-D1DF-7E8BDBB10F5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228" y="198101"/>
            <a:ext cx="2342199" cy="23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3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7" y="475612"/>
            <a:ext cx="10663077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66091" y="805215"/>
            <a:ext cx="619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RELAÇÃO ENTRE CLASSE E OBJETO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BAC485-2A19-B2A0-28AD-62DAFD793C5D}"/>
              </a:ext>
            </a:extLst>
          </p:cNvPr>
          <p:cNvSpPr txBox="1"/>
          <p:nvPr/>
        </p:nvSpPr>
        <p:spPr>
          <a:xfrm>
            <a:off x="1466090" y="1426294"/>
            <a:ext cx="5573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QUAL A RELAÇÃO ENTRE CLASSE E OBJETO?</a:t>
            </a:r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99C40FD7-B56A-3EC0-650D-EB90099735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67497"/>
              </p:ext>
            </p:extLst>
          </p:nvPr>
        </p:nvGraphicFramePr>
        <p:xfrm>
          <a:off x="5495805" y="1688400"/>
          <a:ext cx="6194750" cy="2637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8627258" imgH="3553226" progId="CorelDraw.Graphic.23">
                  <p:embed/>
                </p:oleObj>
              </mc:Choice>
              <mc:Fallback>
                <p:oleObj name="CorelDRAW" r:id="rId5" imgW="8627258" imgH="3553226" progId="CorelDraw.Graphic.23">
                  <p:embed/>
                  <p:pic>
                    <p:nvPicPr>
                      <p:cNvPr id="19" name="Objeto 18">
                        <a:extLst>
                          <a:ext uri="{FF2B5EF4-FFF2-40B4-BE49-F238E27FC236}">
                            <a16:creationId xmlns:a16="http://schemas.microsoft.com/office/drawing/2014/main" id="{7ED25C04-D33C-6251-A275-B530875D61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5805" y="1688400"/>
                        <a:ext cx="6194750" cy="2637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D8E3188A-E3BD-FFF3-EC87-86D9602656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353253"/>
              </p:ext>
            </p:extLst>
          </p:nvPr>
        </p:nvGraphicFramePr>
        <p:xfrm>
          <a:off x="5526197" y="4670431"/>
          <a:ext cx="6194750" cy="137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7" imgW="8627258" imgH="3553226" progId="CorelDraw.Graphic.23">
                  <p:embed/>
                </p:oleObj>
              </mc:Choice>
              <mc:Fallback>
                <p:oleObj name="CorelDRAW" r:id="rId7" imgW="8627258" imgH="3553226" progId="CorelDraw.Graphic.23">
                  <p:embed/>
                  <p:pic>
                    <p:nvPicPr>
                      <p:cNvPr id="19" name="Objeto 18">
                        <a:extLst>
                          <a:ext uri="{FF2B5EF4-FFF2-40B4-BE49-F238E27FC236}">
                            <a16:creationId xmlns:a16="http://schemas.microsoft.com/office/drawing/2014/main" id="{7ED25C04-D33C-6251-A275-B530875D61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6197" y="4670431"/>
                        <a:ext cx="6194750" cy="1372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01BC6C94-0C1C-257A-835C-978E6BCFCEA5}"/>
              </a:ext>
            </a:extLst>
          </p:cNvPr>
          <p:cNvSpPr txBox="1"/>
          <p:nvPr/>
        </p:nvSpPr>
        <p:spPr>
          <a:xfrm>
            <a:off x="5447740" y="2479668"/>
            <a:ext cx="165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CLASSE:</a:t>
            </a:r>
            <a:r>
              <a:rPr lang="pt-BR" dirty="0"/>
              <a:t> Molde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8AE11C-F51A-A83D-C7BF-3A67F84A5C88}"/>
              </a:ext>
            </a:extLst>
          </p:cNvPr>
          <p:cNvSpPr txBox="1"/>
          <p:nvPr/>
        </p:nvSpPr>
        <p:spPr>
          <a:xfrm>
            <a:off x="5447740" y="4002303"/>
            <a:ext cx="3519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OBJETO:</a:t>
            </a:r>
            <a:r>
              <a:rPr lang="pt-BR" dirty="0"/>
              <a:t> Roda na memória da máquina em tempo de execução.</a:t>
            </a:r>
          </a:p>
        </p:txBody>
      </p:sp>
      <p:pic>
        <p:nvPicPr>
          <p:cNvPr id="17" name="Imagem 16" descr="Diagrama&#10;&#10;Descrição gerada automaticamente">
            <a:extLst>
              <a:ext uri="{FF2B5EF4-FFF2-40B4-BE49-F238E27FC236}">
                <a16:creationId xmlns:a16="http://schemas.microsoft.com/office/drawing/2014/main" id="{ECE14EA4-CE18-A63F-6A6F-38A128AEE3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31" y="2217562"/>
            <a:ext cx="2656099" cy="3129303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700B8123-A0B4-E13E-E21F-AE13EFF068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500" y="1700171"/>
            <a:ext cx="1678775" cy="378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374651" y="891893"/>
            <a:ext cx="509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NOTAÇÃO DE CLASSE UML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7F96F4-B1DC-5532-EF75-0FC7DBD948C6}"/>
              </a:ext>
            </a:extLst>
          </p:cNvPr>
          <p:cNvSpPr txBox="1"/>
          <p:nvPr/>
        </p:nvSpPr>
        <p:spPr>
          <a:xfrm>
            <a:off x="1374651" y="1500463"/>
            <a:ext cx="853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Abaixo temos a forma padrão para representação de uma classe usando um diagrama de classe UML (Linguagem de Modelagem Unificada).</a:t>
            </a:r>
          </a:p>
        </p:txBody>
      </p:sp>
      <p:pic>
        <p:nvPicPr>
          <p:cNvPr id="5" name="Imagem 4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E6875436-FF2E-34DD-BAEA-B7492A3511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85" y="2595716"/>
            <a:ext cx="2382789" cy="3072958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8A5CD7CA-94B4-AB60-C444-193B601D21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82" y="2595716"/>
            <a:ext cx="2382789" cy="30729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EF1A12-057B-4EF4-A56F-6027D5B2EF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427" y="2619341"/>
            <a:ext cx="195649" cy="29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243295" y="837882"/>
            <a:ext cx="514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EXEMPLO DE CÓDIGO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CC84CE-F559-19F8-4CBC-4533705B4CDD}"/>
              </a:ext>
            </a:extLst>
          </p:cNvPr>
          <p:cNvSpPr txBox="1"/>
          <p:nvPr/>
        </p:nvSpPr>
        <p:spPr>
          <a:xfrm>
            <a:off x="1243295" y="1299547"/>
            <a:ext cx="2866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Utilizando o </a:t>
            </a:r>
            <a:r>
              <a:rPr lang="pt-BR" sz="1400" spc="230" dirty="0" err="1">
                <a:solidFill>
                  <a:srgbClr val="51527D"/>
                </a:solidFill>
                <a:latin typeface="Monoceros" panose="02000505000000020004" pitchFamily="2" charset="0"/>
              </a:rPr>
              <a:t>Netbeans</a:t>
            </a:r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7F96F4-B1DC-5532-EF75-0FC7DBD948C6}"/>
              </a:ext>
            </a:extLst>
          </p:cNvPr>
          <p:cNvSpPr txBox="1"/>
          <p:nvPr/>
        </p:nvSpPr>
        <p:spPr>
          <a:xfrm>
            <a:off x="1243295" y="2136338"/>
            <a:ext cx="33876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Exemplo de código que representa a criação de uma classe chamada </a:t>
            </a:r>
            <a:r>
              <a:rPr lang="pt-BR" b="1" dirty="0">
                <a:latin typeface="Monoceros" panose="020B0604020202020204" charset="0"/>
              </a:rPr>
              <a:t>Caneta</a:t>
            </a:r>
            <a:r>
              <a:rPr lang="pt-BR" dirty="0">
                <a:latin typeface="Monoceros" panose="020B0604020202020204" charset="0"/>
              </a:rPr>
              <a:t>, contendo seus atributos </a:t>
            </a:r>
            <a:r>
              <a:rPr lang="pt-BR" b="1" dirty="0">
                <a:latin typeface="Monoceros" panose="020B0604020202020204" charset="0"/>
              </a:rPr>
              <a:t>modelo, cor, ponta, carga e tampada</a:t>
            </a:r>
            <a:r>
              <a:rPr lang="pt-BR" dirty="0">
                <a:latin typeface="Monoceros" panose="020B0604020202020204" charset="0"/>
              </a:rPr>
              <a:t> e seus métodos </a:t>
            </a:r>
            <a:r>
              <a:rPr lang="pt-BR" b="1" dirty="0">
                <a:latin typeface="Monoceros" panose="020B0604020202020204" charset="0"/>
              </a:rPr>
              <a:t>rabiscar(), tampar(), destampar() e status(),</a:t>
            </a:r>
            <a:r>
              <a:rPr lang="pt-BR" dirty="0">
                <a:latin typeface="Monoceros" panose="020B0604020202020204" charset="0"/>
              </a:rPr>
              <a:t> em Java que é orientado a objetos:</a:t>
            </a:r>
          </a:p>
        </p:txBody>
      </p:sp>
      <p:pic>
        <p:nvPicPr>
          <p:cNvPr id="11" name="Imagem 10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FF39B04-6B5F-9642-FDF6-071F3930B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94" y="1530514"/>
            <a:ext cx="7744816" cy="3796972"/>
          </a:xfrm>
          <a:prstGeom prst="rect">
            <a:avLst/>
          </a:prstGeom>
        </p:spPr>
      </p:pic>
      <p:pic>
        <p:nvPicPr>
          <p:cNvPr id="13" name="Imagem 1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E8708A1-F940-035A-81AF-0248539A0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741" y="1453435"/>
            <a:ext cx="6740921" cy="416041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1FDBCA8-10BB-34D2-6931-2FF18D53F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317" y="183127"/>
            <a:ext cx="5241601" cy="4110100"/>
          </a:xfrm>
          <a:prstGeom prst="rect">
            <a:avLst/>
          </a:prstGeom>
        </p:spPr>
      </p:pic>
      <p:pic>
        <p:nvPicPr>
          <p:cNvPr id="18" name="Imagem 1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E6E6EDB-1161-C8D0-7019-4F0F68873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77" y="4075788"/>
            <a:ext cx="4885623" cy="22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1055492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66091" y="795890"/>
            <a:ext cx="498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HERANÇA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635D1D-F55F-5C59-F956-761DA3C44CC2}"/>
              </a:ext>
            </a:extLst>
          </p:cNvPr>
          <p:cNvSpPr txBox="1"/>
          <p:nvPr/>
        </p:nvSpPr>
        <p:spPr>
          <a:xfrm>
            <a:off x="1836418" y="1895947"/>
            <a:ext cx="8349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Relacionamento entre classes, no qual uma classe “herda” os membros (atributos e métodos) de outra classe.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Assim, podemos criar classes mais complexas sem repetição de código.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Exemplo: classificação de mamíferos no reino animal.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3E527F-D529-B563-0157-CAF3CAB077A2}"/>
              </a:ext>
            </a:extLst>
          </p:cNvPr>
          <p:cNvSpPr txBox="1"/>
          <p:nvPr/>
        </p:nvSpPr>
        <p:spPr>
          <a:xfrm>
            <a:off x="1466091" y="1338503"/>
            <a:ext cx="2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O QUE É HERANÇA?</a:t>
            </a:r>
          </a:p>
        </p:txBody>
      </p:sp>
      <p:pic>
        <p:nvPicPr>
          <p:cNvPr id="12" name="Imagem 11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F74ABDCC-1044-DE0B-E84A-363F0C2D63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59" y="4053602"/>
            <a:ext cx="7694960" cy="16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B428310-5A6A-7512-1E15-8D0E4FB8E1FF}"/>
              </a:ext>
            </a:extLst>
          </p:cNvPr>
          <p:cNvSpPr txBox="1"/>
          <p:nvPr/>
        </p:nvSpPr>
        <p:spPr>
          <a:xfrm>
            <a:off x="1466091" y="795890"/>
            <a:ext cx="498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HERANÇA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9BF6ED-A4FA-22A2-4A72-73C36198D40A}"/>
              </a:ext>
            </a:extLst>
          </p:cNvPr>
          <p:cNvSpPr txBox="1"/>
          <p:nvPr/>
        </p:nvSpPr>
        <p:spPr>
          <a:xfrm>
            <a:off x="1370914" y="1343017"/>
            <a:ext cx="36936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Homens, Baleias e Gatos são mamíferos, que compartilham características, mas com atributos distintos.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Como modelar Baleias, Gatos e Humanos em software?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Podemos criar classes distintas para cada animal, mas essas classes teriam muitos comportamentos em comum, como Respirar, Mamar e Reproduzir-se, o que ocasionaria repetição desnecessária de código.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BAFF26-749A-1B87-DFF2-9FD9ED485B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2185" y="1843623"/>
            <a:ext cx="6116142" cy="31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9D6106-5226-2428-3BDB-7093A19A274A}"/>
              </a:ext>
            </a:extLst>
          </p:cNvPr>
          <p:cNvSpPr txBox="1"/>
          <p:nvPr/>
        </p:nvSpPr>
        <p:spPr>
          <a:xfrm>
            <a:off x="1466091" y="795890"/>
            <a:ext cx="498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HERANÇA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C3E1CC-C2CA-3B2B-82A5-1DFF0E8D4EEE}"/>
              </a:ext>
            </a:extLst>
          </p:cNvPr>
          <p:cNvSpPr txBox="1"/>
          <p:nvPr/>
        </p:nvSpPr>
        <p:spPr>
          <a:xfrm>
            <a:off x="1361082" y="1991946"/>
            <a:ext cx="37713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Sim, a Herança resolve esse problema.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Criamos uma classe </a:t>
            </a:r>
            <a:r>
              <a:rPr lang="pt-BR" b="1" dirty="0">
                <a:latin typeface="Monoceros" panose="020B0604020202020204" charset="0"/>
              </a:rPr>
              <a:t>Mamífero</a:t>
            </a:r>
            <a:r>
              <a:rPr lang="pt-BR" dirty="0">
                <a:latin typeface="Monoceros" panose="020B0604020202020204" charset="0"/>
              </a:rPr>
              <a:t> que possua as características comuns a </a:t>
            </a:r>
            <a:r>
              <a:rPr lang="pt-BR" b="1" dirty="0">
                <a:latin typeface="Monoceros" panose="020B0604020202020204" charset="0"/>
              </a:rPr>
              <a:t>todos</a:t>
            </a:r>
            <a:r>
              <a:rPr lang="pt-BR" dirty="0">
                <a:latin typeface="Monoceros" panose="020B0604020202020204" charset="0"/>
              </a:rPr>
              <a:t> os mamíferos, e então as classes Humano, Baleia e Gato </a:t>
            </a:r>
            <a:r>
              <a:rPr lang="pt-BR" b="1" dirty="0">
                <a:latin typeface="Monoceros" panose="020B0604020202020204" charset="0"/>
              </a:rPr>
              <a:t>herdando</a:t>
            </a:r>
            <a:r>
              <a:rPr lang="pt-BR" dirty="0">
                <a:latin typeface="Monoceros" panose="020B0604020202020204" charset="0"/>
              </a:rPr>
              <a:t> essas características e implementando também as funcionalidades específicas de cada animal, como Falar, Andar, Nadar e Miar.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9A8C8D-6439-F0D3-95EE-1AEC54264D9E}"/>
              </a:ext>
            </a:extLst>
          </p:cNvPr>
          <p:cNvSpPr txBox="1"/>
          <p:nvPr/>
        </p:nvSpPr>
        <p:spPr>
          <a:xfrm>
            <a:off x="1466090" y="1251382"/>
            <a:ext cx="498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A HERANÇA RESOLVE ESSE PROBLEMA?</a:t>
            </a:r>
          </a:p>
        </p:txBody>
      </p:sp>
      <p:pic>
        <p:nvPicPr>
          <p:cNvPr id="9" name="Imagem 8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6E89579-5B93-61B5-218F-35F1CDE0A1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97" y="1991946"/>
            <a:ext cx="6190830" cy="357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-1234651" y="-2120000"/>
            <a:ext cx="8003207" cy="8003207"/>
          </a:xfrm>
          <a:prstGeom prst="ellipse">
            <a:avLst/>
          </a:prstGeom>
          <a:solidFill>
            <a:srgbClr val="F7F7F7"/>
          </a:solidFill>
          <a:ln>
            <a:noFill/>
          </a:ln>
          <a:effectLst>
            <a:outerShdw blurRad="990600" dist="723900" dir="5400000" sx="105000" sy="105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987404" y="2936854"/>
            <a:ext cx="4070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B0604020202020204" charset="0"/>
              </a:rPr>
              <a:t>Fernando Cruz de Aguiar</a:t>
            </a:r>
          </a:p>
          <a:p>
            <a:r>
              <a:rPr lang="pt-BR" dirty="0">
                <a:latin typeface="Monoceros" panose="020B0604020202020204" charset="0"/>
              </a:rPr>
              <a:t>Professor de Tecnologia</a:t>
            </a:r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56" y="-1322123"/>
            <a:ext cx="7315834" cy="64074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018719" y="4305893"/>
            <a:ext cx="2153231" cy="246221"/>
          </a:xfrm>
          <a:prstGeom prst="rect">
            <a:avLst/>
          </a:prstGeom>
          <a:solidFill>
            <a:srgbClr val="51527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000" b="1" spc="300" dirty="0">
                <a:solidFill>
                  <a:schemeClr val="bg1"/>
                </a:solidFill>
                <a:latin typeface="Monoceros" panose="02000505000000020004" pitchFamily="2" charset="0"/>
              </a:rPr>
              <a:t>DATA 13/07/2023</a:t>
            </a:r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04" y="684071"/>
            <a:ext cx="1927052" cy="958635"/>
          </a:xfrm>
          <a:prstGeom prst="rect">
            <a:avLst/>
          </a:prstGeom>
        </p:spPr>
      </p:pic>
      <p:sp>
        <p:nvSpPr>
          <p:cNvPr id="36" name="CaixaDeTexto 35"/>
          <p:cNvSpPr txBox="1"/>
          <p:nvPr/>
        </p:nvSpPr>
        <p:spPr>
          <a:xfrm>
            <a:off x="1929469" y="1814930"/>
            <a:ext cx="3307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spc="230" dirty="0">
                <a:solidFill>
                  <a:srgbClr val="51527D"/>
                </a:solidFill>
                <a:latin typeface="Monoceros" panose="02000505000000020004" pitchFamily="2" charset="0"/>
              </a:rPr>
              <a:t>SETOR DE MARKETING</a:t>
            </a:r>
          </a:p>
          <a:p>
            <a:r>
              <a:rPr lang="pt-BR" sz="750" spc="230" dirty="0">
                <a:solidFill>
                  <a:srgbClr val="51527D"/>
                </a:solidFill>
                <a:latin typeface="Monoceros" panose="02000505000000020004" pitchFamily="2" charset="0"/>
              </a:rPr>
              <a:t>GRUPO SER EDUCACIONAL</a:t>
            </a:r>
          </a:p>
        </p:txBody>
      </p:sp>
      <p:cxnSp>
        <p:nvCxnSpPr>
          <p:cNvPr id="37" name="Conector reto 36"/>
          <p:cNvCxnSpPr/>
          <p:nvPr/>
        </p:nvCxnSpPr>
        <p:spPr>
          <a:xfrm>
            <a:off x="2018718" y="1754872"/>
            <a:ext cx="1905717" cy="0"/>
          </a:xfrm>
          <a:prstGeom prst="line">
            <a:avLst/>
          </a:prstGeom>
          <a:ln>
            <a:solidFill>
              <a:srgbClr val="4F517A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1987404" y="3947464"/>
            <a:ext cx="2882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spc="250" dirty="0">
                <a:latin typeface="Monoceros" panose="02000505000000020004" pitchFamily="2" charset="0"/>
              </a:rPr>
              <a:t>SETOR DE TECNOLOGIA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006454" y="2771738"/>
            <a:ext cx="330746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spc="300" dirty="0">
                <a:solidFill>
                  <a:srgbClr val="51527D"/>
                </a:solidFill>
                <a:latin typeface="Monoceros" panose="02000505000000020004" pitchFamily="2" charset="0"/>
              </a:rPr>
              <a:t>APRESENTAÇÃO: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10F78B8D-1B59-CD33-2187-194BE0EE5D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3" y="5881558"/>
            <a:ext cx="4819338" cy="96507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FDB040A-66E4-1B67-494D-E487005F6525}"/>
              </a:ext>
            </a:extLst>
          </p:cNvPr>
          <p:cNvSpPr txBox="1"/>
          <p:nvPr/>
        </p:nvSpPr>
        <p:spPr>
          <a:xfrm>
            <a:off x="6795231" y="3418537"/>
            <a:ext cx="51590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Monoceros" panose="020B0604020202020204" charset="0"/>
              </a:rPr>
              <a:t>-Pós-Graduação em Data Science</a:t>
            </a:r>
          </a:p>
          <a:p>
            <a:r>
              <a:rPr lang="pt-BR" dirty="0">
                <a:latin typeface="Monoceros" panose="020B0604020202020204" charset="0"/>
              </a:rPr>
              <a:t>Centro Universitário Maurício de Nassau – </a:t>
            </a:r>
            <a:r>
              <a:rPr lang="pt-BR" dirty="0" err="1">
                <a:latin typeface="Monoceros" panose="020B0604020202020204" charset="0"/>
              </a:rPr>
              <a:t>Uninassau</a:t>
            </a:r>
            <a:r>
              <a:rPr lang="pt-BR" dirty="0">
                <a:latin typeface="Monoceros" panose="020B0604020202020204" charset="0"/>
              </a:rPr>
              <a:t> - PE</a:t>
            </a:r>
          </a:p>
          <a:p>
            <a:endParaRPr lang="pt-BR" b="1" dirty="0">
              <a:latin typeface="Monoceros" panose="020B0604020202020204" charset="0"/>
            </a:endParaRPr>
          </a:p>
          <a:p>
            <a:r>
              <a:rPr lang="pt-BR" b="1" dirty="0">
                <a:latin typeface="Monoceros" panose="020B0604020202020204" charset="0"/>
              </a:rPr>
              <a:t>- Análise e Desenvolvimento de Sistemas</a:t>
            </a:r>
          </a:p>
          <a:p>
            <a:r>
              <a:rPr lang="pt-BR" dirty="0">
                <a:latin typeface="Monoceros" panose="020B0604020202020204" charset="0"/>
              </a:rPr>
              <a:t>  Universidade da Amazônia – </a:t>
            </a:r>
            <a:r>
              <a:rPr lang="pt-BR" dirty="0" err="1">
                <a:latin typeface="Monoceros" panose="020B0604020202020204" charset="0"/>
              </a:rPr>
              <a:t>Unama</a:t>
            </a:r>
            <a:r>
              <a:rPr lang="pt-BR" dirty="0">
                <a:latin typeface="Monoceros" panose="020B0604020202020204" charset="0"/>
              </a:rPr>
              <a:t> - PA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b="1" dirty="0">
                <a:latin typeface="Monoceros" panose="020B0604020202020204" charset="0"/>
              </a:rPr>
              <a:t>- Técnico Designer Gráfico</a:t>
            </a:r>
          </a:p>
          <a:p>
            <a:r>
              <a:rPr lang="pt-BR" dirty="0">
                <a:latin typeface="Monoceros" panose="020B0604020202020204" charset="0"/>
              </a:rPr>
              <a:t>  </a:t>
            </a:r>
            <a:r>
              <a:rPr lang="pt-BR" dirty="0" err="1">
                <a:latin typeface="Monoceros" panose="020B0604020202020204" charset="0"/>
              </a:rPr>
              <a:t>Condata</a:t>
            </a:r>
            <a:r>
              <a:rPr lang="pt-BR" dirty="0">
                <a:latin typeface="Monoceros" panose="020B0604020202020204" charset="0"/>
              </a:rPr>
              <a:t> - PA</a:t>
            </a:r>
          </a:p>
        </p:txBody>
      </p:sp>
      <p:pic>
        <p:nvPicPr>
          <p:cNvPr id="5" name="Espaço Reservado para Conteúdo 15">
            <a:extLst>
              <a:ext uri="{FF2B5EF4-FFF2-40B4-BE49-F238E27FC236}">
                <a16:creationId xmlns:a16="http://schemas.microsoft.com/office/drawing/2014/main" id="{BFD0DEE5-1B9E-B189-49C7-D8697CDC5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012" y="449680"/>
            <a:ext cx="2767263" cy="2398295"/>
          </a:xfrm>
          <a:prstGeom prst="rect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823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7" grpId="0" animBg="1"/>
      <p:bldP spid="36" grpId="0"/>
      <p:bldP spid="14" grpId="0"/>
      <p:bldP spid="15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11D53A-DE53-7A4F-64B8-8EB512BB211F}"/>
              </a:ext>
            </a:extLst>
          </p:cNvPr>
          <p:cNvSpPr txBox="1"/>
          <p:nvPr/>
        </p:nvSpPr>
        <p:spPr>
          <a:xfrm>
            <a:off x="1466091" y="795890"/>
            <a:ext cx="498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ENCAPSULAMENTO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24052A-B850-DF68-03C7-372722D16345}"/>
              </a:ext>
            </a:extLst>
          </p:cNvPr>
          <p:cNvSpPr txBox="1"/>
          <p:nvPr/>
        </p:nvSpPr>
        <p:spPr>
          <a:xfrm>
            <a:off x="1440186" y="1649236"/>
            <a:ext cx="44493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Combinação de atributos e métodos em uma classe, deixando visível apenas o necessário para a comunicação entre objetos, como alguns detalhes da implementação ou a lógica de um método.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Permite ocultar a complexidade do código.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Protege os dados e permite o acesso a esses dados apenas a métodos específicos e autorizados, chamamos de níveis de acesso (público, privado e protegido).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C8A569-9E39-6C43-D8C0-1C04488FC33E}"/>
              </a:ext>
            </a:extLst>
          </p:cNvPr>
          <p:cNvSpPr txBox="1"/>
          <p:nvPr/>
        </p:nvSpPr>
        <p:spPr>
          <a:xfrm>
            <a:off x="1466090" y="1251382"/>
            <a:ext cx="498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O QUE É ENCAPSULAMENTO?</a:t>
            </a:r>
          </a:p>
        </p:txBody>
      </p:sp>
    </p:spTree>
    <p:extLst>
      <p:ext uri="{BB962C8B-B14F-4D97-AF65-F5344CB8AC3E}">
        <p14:creationId xmlns:p14="http://schemas.microsoft.com/office/powerpoint/2010/main" val="34724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11D53A-DE53-7A4F-64B8-8EB512BB211F}"/>
              </a:ext>
            </a:extLst>
          </p:cNvPr>
          <p:cNvSpPr txBox="1"/>
          <p:nvPr/>
        </p:nvSpPr>
        <p:spPr>
          <a:xfrm>
            <a:off x="1466091" y="795890"/>
            <a:ext cx="498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ENCAPSULAMENTO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24052A-B850-DF68-03C7-372722D16345}"/>
              </a:ext>
            </a:extLst>
          </p:cNvPr>
          <p:cNvSpPr txBox="1"/>
          <p:nvPr/>
        </p:nvSpPr>
        <p:spPr>
          <a:xfrm>
            <a:off x="1466091" y="1803613"/>
            <a:ext cx="40855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Não é necessário entender o funcionamento interno da classe para poder utilizar seus métodos.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Exemplo: Motor de um automóvel, não precisa saber como funciona um motor, mas sim como dirigir um veículo. Como usar a interface do veículo em si (ligar, trocar marcha, utilizar o volante etc.) as funcionalidades internas do veículo ficam ocultas, estão encapsuladas.</a:t>
            </a:r>
          </a:p>
        </p:txBody>
      </p:sp>
    </p:spTree>
    <p:extLst>
      <p:ext uri="{BB962C8B-B14F-4D97-AF65-F5344CB8AC3E}">
        <p14:creationId xmlns:p14="http://schemas.microsoft.com/office/powerpoint/2010/main" val="376890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11D53A-DE53-7A4F-64B8-8EB512BB211F}"/>
              </a:ext>
            </a:extLst>
          </p:cNvPr>
          <p:cNvSpPr txBox="1"/>
          <p:nvPr/>
        </p:nvSpPr>
        <p:spPr>
          <a:xfrm>
            <a:off x="1466091" y="795890"/>
            <a:ext cx="498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POLIMORFISMO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24052A-B850-DF68-03C7-372722D16345}"/>
              </a:ext>
            </a:extLst>
          </p:cNvPr>
          <p:cNvSpPr txBox="1"/>
          <p:nvPr/>
        </p:nvSpPr>
        <p:spPr>
          <a:xfrm>
            <a:off x="1466091" y="1803613"/>
            <a:ext cx="43054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Poli = Muitos; </a:t>
            </a:r>
            <a:r>
              <a:rPr lang="pt-BR" dirty="0" err="1">
                <a:latin typeface="Monoceros" panose="020B0604020202020204" charset="0"/>
              </a:rPr>
              <a:t>Morphos</a:t>
            </a:r>
            <a:r>
              <a:rPr lang="pt-BR" dirty="0">
                <a:latin typeface="Monoceros" panose="020B0604020202020204" charset="0"/>
              </a:rPr>
              <a:t> = Formas. Portanto, Polimorfismo = “múltiplas formas”.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Uma operação de um objeto por assumir mais de um comportamento dependendo da chamada recebida, tratando dependendo da chamada recebida, tratando e devolvendo respostas distintas.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Ocorre quando um objeto tem um comportamento diferente para uma mesma ação.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A003AD-47E8-B659-1F94-1E4DD6619361}"/>
              </a:ext>
            </a:extLst>
          </p:cNvPr>
          <p:cNvSpPr txBox="1"/>
          <p:nvPr/>
        </p:nvSpPr>
        <p:spPr>
          <a:xfrm>
            <a:off x="1466090" y="1251382"/>
            <a:ext cx="498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O QUE É POLIMORFISMO?</a:t>
            </a:r>
          </a:p>
        </p:txBody>
      </p:sp>
    </p:spTree>
    <p:extLst>
      <p:ext uri="{BB962C8B-B14F-4D97-AF65-F5344CB8AC3E}">
        <p14:creationId xmlns:p14="http://schemas.microsoft.com/office/powerpoint/2010/main" val="6492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11D53A-DE53-7A4F-64B8-8EB512BB211F}"/>
              </a:ext>
            </a:extLst>
          </p:cNvPr>
          <p:cNvSpPr txBox="1"/>
          <p:nvPr/>
        </p:nvSpPr>
        <p:spPr>
          <a:xfrm>
            <a:off x="1466091" y="795890"/>
            <a:ext cx="498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POLIMORFISMO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24052A-B850-DF68-03C7-372722D16345}"/>
              </a:ext>
            </a:extLst>
          </p:cNvPr>
          <p:cNvSpPr txBox="1"/>
          <p:nvPr/>
        </p:nvSpPr>
        <p:spPr>
          <a:xfrm>
            <a:off x="1466091" y="1803613"/>
            <a:ext cx="43054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Exemplo: nas classes Gato e Humano há um comportamento (método) em comum: </a:t>
            </a:r>
            <a:r>
              <a:rPr lang="pt-BR" b="1" dirty="0">
                <a:latin typeface="Monoceros" panose="020B0604020202020204" charset="0"/>
              </a:rPr>
              <a:t>Andar</a:t>
            </a:r>
            <a:r>
              <a:rPr lang="pt-BR" dirty="0">
                <a:latin typeface="Monoceros" panose="020B0604020202020204" charset="0"/>
              </a:rPr>
              <a:t>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Porém, cada uma dessas classes implementa o método de forma diferente – gatos andam em quatro patas e os humanos andam em duas pernas.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Dessa forma, dependendo de como um método é invocado, seu comportamento será diferente.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A003AD-47E8-B659-1F94-1E4DD6619361}"/>
              </a:ext>
            </a:extLst>
          </p:cNvPr>
          <p:cNvSpPr txBox="1"/>
          <p:nvPr/>
        </p:nvSpPr>
        <p:spPr>
          <a:xfrm>
            <a:off x="1466090" y="1251382"/>
            <a:ext cx="498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O QUE É POLIMORFISMO?</a:t>
            </a:r>
          </a:p>
        </p:txBody>
      </p:sp>
    </p:spTree>
    <p:extLst>
      <p:ext uri="{BB962C8B-B14F-4D97-AF65-F5344CB8AC3E}">
        <p14:creationId xmlns:p14="http://schemas.microsoft.com/office/powerpoint/2010/main" val="1503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7" y="475612"/>
            <a:ext cx="8974939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66090" y="730575"/>
            <a:ext cx="733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LINGUAGENS ORIENTADAS A OBJETO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8FFEFE-5996-7591-13B0-6252013F6B10}"/>
              </a:ext>
            </a:extLst>
          </p:cNvPr>
          <p:cNvSpPr txBox="1"/>
          <p:nvPr/>
        </p:nvSpPr>
        <p:spPr>
          <a:xfrm>
            <a:off x="1529999" y="1447203"/>
            <a:ext cx="720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Alguns exemplos de linguagens orientadas a objetos incluem:</a:t>
            </a:r>
          </a:p>
        </p:txBody>
      </p:sp>
    </p:spTree>
    <p:extLst>
      <p:ext uri="{BB962C8B-B14F-4D97-AF65-F5344CB8AC3E}">
        <p14:creationId xmlns:p14="http://schemas.microsoft.com/office/powerpoint/2010/main" val="38705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7" y="475612"/>
            <a:ext cx="10057290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66090" y="916953"/>
            <a:ext cx="413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REFERÊNCIAS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09DC81-6078-3BD8-FA04-75BD1DC0CCB4}"/>
              </a:ext>
            </a:extLst>
          </p:cNvPr>
          <p:cNvSpPr txBox="1"/>
          <p:nvPr/>
        </p:nvSpPr>
        <p:spPr>
          <a:xfrm>
            <a:off x="1915603" y="1951623"/>
            <a:ext cx="752834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CORREIA, Carlos; TAFNER, </a:t>
            </a:r>
            <a:r>
              <a:rPr lang="pt-BR" dirty="0" err="1">
                <a:latin typeface="Monoceros" panose="020B0604020202020204" charset="0"/>
              </a:rPr>
              <a:t>Malcon</a:t>
            </a:r>
            <a:r>
              <a:rPr lang="pt-BR" dirty="0">
                <a:latin typeface="Monoceros" panose="020B0604020202020204" charset="0"/>
              </a:rPr>
              <a:t>. Análise orientada a objetos. 2. ed. Florianópolis: Visual Books, 2006.</a:t>
            </a:r>
          </a:p>
          <a:p>
            <a:endParaRPr lang="pt-BR" sz="1600" dirty="0">
              <a:latin typeface="Monocero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600" dirty="0">
                <a:latin typeface="Monocero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BOOS, Fábio. Bóson Treinamentos: O que é Programação Orientada a Objetos – Conceitos Básicos de POO. Disponível em: </a:t>
            </a:r>
            <a:r>
              <a:rPr lang="pt-BR" sz="1600" dirty="0">
                <a:latin typeface="Monoceros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https://www.youtube.com/watch?v=dG7LlYne2VA&amp;ab_channel=B%C3%B3sonTreinamentos/</a:t>
            </a:r>
            <a:r>
              <a:rPr lang="pt-BR" sz="1600" dirty="0">
                <a:latin typeface="Monocero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Acessado em: 03 jul. 2023.</a:t>
            </a:r>
          </a:p>
          <a:p>
            <a:endParaRPr lang="pt-BR" sz="1600" dirty="0">
              <a:latin typeface="Monocero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600" dirty="0">
                <a:latin typeface="Monocero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GUANABARA, Gustavo. Curso em Vídeo. Curso POO Teoria – O que é Programação Orientada a Objetos. Disponível em: </a:t>
            </a:r>
            <a:r>
              <a:rPr lang="pt-BR" sz="1600" dirty="0">
                <a:latin typeface="Monoceros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https://www.youtube.com/</a:t>
            </a:r>
            <a:r>
              <a:rPr lang="pt-BR" sz="1600" dirty="0" err="1">
                <a:latin typeface="Monoceros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watch?v</a:t>
            </a:r>
            <a:r>
              <a:rPr lang="pt-BR" sz="1600" dirty="0">
                <a:latin typeface="Monoceros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=KlIL63MeyMY&amp;list=PLHz_AreHm4dkqe2aR0tQK74m8SFe-aGsY&amp;ab_channel=CursoemV%C3%ADdeo/</a:t>
            </a:r>
            <a:r>
              <a:rPr lang="pt-BR" sz="1600" dirty="0">
                <a:latin typeface="Monocero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Acessado em: 19 jun. 2023.</a:t>
            </a:r>
          </a:p>
        </p:txBody>
      </p:sp>
    </p:spTree>
    <p:extLst>
      <p:ext uri="{BB962C8B-B14F-4D97-AF65-F5344CB8AC3E}">
        <p14:creationId xmlns:p14="http://schemas.microsoft.com/office/powerpoint/2010/main" val="1845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58800" dist="88900" dir="79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28" y="-1656947"/>
            <a:ext cx="8655162" cy="756326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84" y="1210725"/>
            <a:ext cx="2827691" cy="3497795"/>
          </a:xfrm>
          <a:prstGeom prst="rect">
            <a:avLst/>
          </a:prstGeom>
        </p:spPr>
      </p:pic>
      <p:pic>
        <p:nvPicPr>
          <p:cNvPr id="3" name="Imagem 2" descr="Tela preta com letras brancas&#10;&#10;Descrição gerada automaticamente">
            <a:extLst>
              <a:ext uri="{FF2B5EF4-FFF2-40B4-BE49-F238E27FC236}">
                <a16:creationId xmlns:a16="http://schemas.microsoft.com/office/drawing/2014/main" id="{90A11BC3-7FD4-0AE2-6C49-C7BA9BD211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0" y="4830432"/>
            <a:ext cx="5372660" cy="107588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33FF3A1-CA2D-E79A-B4F4-A3BE5867422E}"/>
              </a:ext>
            </a:extLst>
          </p:cNvPr>
          <p:cNvSpPr txBox="1"/>
          <p:nvPr/>
        </p:nvSpPr>
        <p:spPr>
          <a:xfrm>
            <a:off x="6324828" y="2888194"/>
            <a:ext cx="51908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Monoceros" panose="020B0604020202020204" charset="0"/>
              </a:rPr>
              <a:t>Qualquer dúvida estou à disposição.</a:t>
            </a:r>
          </a:p>
          <a:p>
            <a:endParaRPr lang="pt-BR" sz="2000" dirty="0">
              <a:latin typeface="Monoceros" panose="020B0604020202020204" charset="0"/>
            </a:endParaRPr>
          </a:p>
          <a:p>
            <a:r>
              <a:rPr lang="pt-BR" sz="2000" dirty="0">
                <a:latin typeface="Monoceros" panose="020B0604020202020204" charset="0"/>
              </a:rPr>
              <a:t>E-mail: </a:t>
            </a:r>
            <a:r>
              <a:rPr lang="pt-BR" sz="2000" dirty="0">
                <a:latin typeface="Monoceros" panose="020B0604020202020204" charset="0"/>
                <a:hlinkClick r:id="rId6"/>
              </a:rPr>
              <a:t>nando33_2005@hotmail.com</a:t>
            </a:r>
            <a:endParaRPr lang="pt-BR" sz="2000" dirty="0">
              <a:latin typeface="Monoceros" panose="020B0604020202020204" charset="0"/>
            </a:endParaRPr>
          </a:p>
          <a:p>
            <a:endParaRPr lang="pt-BR" sz="2000" dirty="0">
              <a:latin typeface="Monoceros" panose="020B0604020202020204" charset="0"/>
            </a:endParaRPr>
          </a:p>
          <a:p>
            <a:r>
              <a:rPr lang="pt-BR" sz="2000" dirty="0">
                <a:latin typeface="Monoceros" panose="020B0604020202020204" charset="0"/>
              </a:rPr>
              <a:t>GitHub: github.com/</a:t>
            </a:r>
            <a:r>
              <a:rPr lang="pt-BR" sz="2000" dirty="0" err="1">
                <a:latin typeface="Monoceros" panose="020B0604020202020204" charset="0"/>
              </a:rPr>
              <a:t>nandocruz</a:t>
            </a:r>
            <a:endParaRPr lang="pt-BR" sz="2000" dirty="0">
              <a:latin typeface="Monoceros" panose="020B060402020202020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4292A84-FF3D-162B-CB04-5547B9305B42}"/>
              </a:ext>
            </a:extLst>
          </p:cNvPr>
          <p:cNvSpPr txBox="1"/>
          <p:nvPr/>
        </p:nvSpPr>
        <p:spPr>
          <a:xfrm>
            <a:off x="6324828" y="1663018"/>
            <a:ext cx="298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Bons estudos!</a:t>
            </a:r>
          </a:p>
        </p:txBody>
      </p:sp>
    </p:spTree>
    <p:extLst>
      <p:ext uri="{BB962C8B-B14F-4D97-AF65-F5344CB8AC3E}">
        <p14:creationId xmlns:p14="http://schemas.microsoft.com/office/powerpoint/2010/main" val="390819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291576"/>
            <a:ext cx="9088072" cy="571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13/07/2023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291575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17056" y="653983"/>
            <a:ext cx="298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OBJETIVO</a:t>
            </a:r>
          </a:p>
        </p:txBody>
      </p:sp>
      <p:pic>
        <p:nvPicPr>
          <p:cNvPr id="11266" name="Picture 2" descr="two person smiling during dayti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0" r="5988"/>
          <a:stretch/>
        </p:blipFill>
        <p:spPr bwMode="auto">
          <a:xfrm>
            <a:off x="6640340" y="862437"/>
            <a:ext cx="5534024" cy="4576978"/>
          </a:xfrm>
          <a:prstGeom prst="rect">
            <a:avLst/>
          </a:prstGeom>
          <a:noFill/>
          <a:effectLst>
            <a:outerShdw blurRad="685800" dist="127000" dir="2640000" sx="103000" sy="103000" algn="ctr" rotWithShape="0">
              <a:srgbClr val="000000">
                <a:alpha val="1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1417056" y="1358183"/>
            <a:ext cx="4979049" cy="454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O que é POO?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Quais as vantagens?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O que é Abstração?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Como os Objetos se comunicam?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O que é uma Classe?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Quando um Objeto se concretiza?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O que são Atributos?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O que é um Método?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Qual a relação entre Classe e Objetos?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O que é Herança?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O que é Encapsulamento?</a:t>
            </a:r>
          </a:p>
          <a:p>
            <a:pPr>
              <a:spcAft>
                <a:spcPts val="800"/>
              </a:spcAft>
            </a:pPr>
            <a:r>
              <a:rPr lang="pt-BR" dirty="0">
                <a:latin typeface="Monoceros" panose="020B0604020202020204" charset="0"/>
              </a:rPr>
              <a:t>• O que é Polimorfismo?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75C3DD61-FA24-F588-9DF5-F1A9325D4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3" y="6086942"/>
            <a:ext cx="3867978" cy="7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291576"/>
            <a:ext cx="9088072" cy="571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291575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17056" y="653983"/>
            <a:ext cx="497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PROGRAMAÇÃO ORIENTADA A OBJETOS - POO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r="1542"/>
          <a:stretch/>
        </p:blipFill>
        <p:spPr bwMode="auto">
          <a:xfrm>
            <a:off x="6640340" y="862437"/>
            <a:ext cx="5534024" cy="4576978"/>
          </a:xfrm>
          <a:prstGeom prst="rect">
            <a:avLst/>
          </a:prstGeom>
          <a:noFill/>
          <a:effectLst>
            <a:outerShdw blurRad="685800" dist="127000" dir="2640000" sx="103000" sy="103000" algn="ctr" rotWithShape="0">
              <a:srgbClr val="000000">
                <a:alpha val="1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1417054" y="2255124"/>
            <a:ext cx="49790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É um método de programação (um paradigma) que usa tipos de dados personalizados.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Em vez de operar apenas com tipos de dados primitivos, podemos construir novos tipos de dados.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Baseia-se fundamentalmente no conceito de Objetos.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75C3DD61-FA24-F588-9DF5-F1A9325D4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3" y="6086942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E0A2B12-A910-A134-8665-40FB8208E344}"/>
              </a:ext>
            </a:extLst>
          </p:cNvPr>
          <p:cNvSpPr txBox="1"/>
          <p:nvPr/>
        </p:nvSpPr>
        <p:spPr>
          <a:xfrm>
            <a:off x="1461022" y="1535625"/>
            <a:ext cx="2265404" cy="31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O QUE É POO?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B305DA-7494-3B43-AD4D-0801B4EAF5F8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13/07/2023</a:t>
            </a:r>
          </a:p>
        </p:txBody>
      </p:sp>
    </p:spTree>
    <p:extLst>
      <p:ext uri="{BB962C8B-B14F-4D97-AF65-F5344CB8AC3E}">
        <p14:creationId xmlns:p14="http://schemas.microsoft.com/office/powerpoint/2010/main" val="111313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291576"/>
            <a:ext cx="9088072" cy="5718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291575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17055" y="653983"/>
            <a:ext cx="553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VANTAGENS DA - POO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417054" y="1858537"/>
            <a:ext cx="55340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Fornece uma estrutura modular para a construção de programas.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O software se torna mais fácil de manter.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Reuso de código -&gt; desenvolvimento mais rápido.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Objetos podem ser reutilizados em aplicações diferentes.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Encapsulamento: não é necessário conhecer a implementação interna de um objeto para poder usá-lo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75C3DD61-FA24-F588-9DF5-F1A9325D47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3" y="6086942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8659351-2162-C5CB-08E6-8D81EAEC9234}"/>
              </a:ext>
            </a:extLst>
          </p:cNvPr>
          <p:cNvSpPr txBox="1"/>
          <p:nvPr/>
        </p:nvSpPr>
        <p:spPr>
          <a:xfrm>
            <a:off x="1417054" y="1290136"/>
            <a:ext cx="532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QUAIS AS VANTAGENS DA POO?</a:t>
            </a:r>
          </a:p>
        </p:txBody>
      </p:sp>
      <p:pic>
        <p:nvPicPr>
          <p:cNvPr id="6" name="Imagem 5" descr="Pessoas sentadas ao redor de mesa com computador&#10;&#10;Descrição gerada automaticamente com confiança média">
            <a:extLst>
              <a:ext uri="{FF2B5EF4-FFF2-40B4-BE49-F238E27FC236}">
                <a16:creationId xmlns:a16="http://schemas.microsoft.com/office/drawing/2014/main" id="{C6051A97-1940-4C73-1F68-4C48FB641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08" y="216364"/>
            <a:ext cx="4733193" cy="599548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FA1A15-2BC4-8AC0-A52F-F0682FE35D0E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13/07/2023</a:t>
            </a:r>
          </a:p>
        </p:txBody>
      </p:sp>
    </p:spTree>
    <p:extLst>
      <p:ext uri="{BB962C8B-B14F-4D97-AF65-F5344CB8AC3E}">
        <p14:creationId xmlns:p14="http://schemas.microsoft.com/office/powerpoint/2010/main" val="25909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67397" y="777224"/>
            <a:ext cx="6930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ABSTRAÇÃO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461022" y="1260321"/>
            <a:ext cx="2609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O QUE É ABSTRAIR?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407875" y="1821747"/>
            <a:ext cx="8509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É selecionar aspectos específicos de um problema a ser analisado, deixando de lado outros aspectos. Representar uma entidade do mundo real na forma de ideias.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6EF527F-FCE3-7CBE-FBE8-A1B05F5F5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981" y="2713228"/>
            <a:ext cx="5642693" cy="35021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D935FB6-6518-E02A-6EED-810A45C14F18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13/07/2023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607793-E013-03C6-E783-789CAAEF73B8}"/>
              </a:ext>
            </a:extLst>
          </p:cNvPr>
          <p:cNvSpPr txBox="1"/>
          <p:nvPr/>
        </p:nvSpPr>
        <p:spPr>
          <a:xfrm>
            <a:off x="1407875" y="2828153"/>
            <a:ext cx="49642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Entidades abstraídas podem se comunicar entre si, por meio de troca de Mensagens.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De acordo com o autor Correia (2006) “Pelo princípio da abstração, isolamos os objetos que queremos representar do ambiente complexo em que se situam, e nesses objetos representamos somente as características que são relevantes para o problema em questão”.</a:t>
            </a:r>
          </a:p>
        </p:txBody>
      </p:sp>
    </p:spTree>
    <p:extLst>
      <p:ext uri="{BB962C8B-B14F-4D97-AF65-F5344CB8AC3E}">
        <p14:creationId xmlns:p14="http://schemas.microsoft.com/office/powerpoint/2010/main" val="10972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2" grpId="0"/>
      <p:bldP spid="13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523383" y="933846"/>
            <a:ext cx="3720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MENSAGENS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646535" y="1932401"/>
            <a:ext cx="8185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Os objetos se comunicam a partir da troca de mensagens.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Mensagens é um sinal enviado de um objeto a outro, requisitando um serviço, usando uma operação programada no objeto chamado.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As mensagens somente ocorrem entre objetos que possuam uma Associação.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DDDA2F-5389-2649-B809-6B66E910A1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3602" y="4337441"/>
            <a:ext cx="5035824" cy="114429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1E09288-029A-800F-1AAB-A701A5EBEEF7}"/>
              </a:ext>
            </a:extLst>
          </p:cNvPr>
          <p:cNvSpPr txBox="1"/>
          <p:nvPr/>
        </p:nvSpPr>
        <p:spPr>
          <a:xfrm>
            <a:off x="1529846" y="1358641"/>
            <a:ext cx="4566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30" dirty="0">
                <a:solidFill>
                  <a:srgbClr val="51527D"/>
                </a:solidFill>
                <a:latin typeface="Monoceros" panose="02000505000000020004" pitchFamily="2" charset="0"/>
              </a:rPr>
              <a:t>COMO OS OBJETOS SE COMUNICAM?</a:t>
            </a:r>
          </a:p>
        </p:txBody>
      </p:sp>
    </p:spTree>
    <p:extLst>
      <p:ext uri="{BB962C8B-B14F-4D97-AF65-F5344CB8AC3E}">
        <p14:creationId xmlns:p14="http://schemas.microsoft.com/office/powerpoint/2010/main" val="186672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515670" y="2030755"/>
            <a:ext cx="5530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As mensagens também são programadas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Quando uma mensagem é recebida, uma operação é </a:t>
            </a:r>
            <a:r>
              <a:rPr lang="pt-BR" b="1" dirty="0">
                <a:latin typeface="Monoceros" panose="020B0604020202020204" charset="0"/>
              </a:rPr>
              <a:t>invocada</a:t>
            </a:r>
            <a:r>
              <a:rPr lang="pt-BR" dirty="0">
                <a:latin typeface="Monoceros" panose="020B0604020202020204" charset="0"/>
              </a:rPr>
              <a:t> no objeto chamado.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Há vários formatos de mensagens: procedures (</a:t>
            </a:r>
            <a:r>
              <a:rPr lang="pt-BR" dirty="0" err="1">
                <a:latin typeface="Monoceros" panose="020B0604020202020204" charset="0"/>
              </a:rPr>
              <a:t>subs</a:t>
            </a:r>
            <a:r>
              <a:rPr lang="pt-BR" dirty="0">
                <a:latin typeface="Monoceros" panose="020B0604020202020204" charset="0"/>
              </a:rPr>
              <a:t> e </a:t>
            </a:r>
            <a:r>
              <a:rPr lang="pt-BR" dirty="0" err="1">
                <a:latin typeface="Monoceros" panose="020B0604020202020204" charset="0"/>
              </a:rPr>
              <a:t>functions</a:t>
            </a:r>
            <a:r>
              <a:rPr lang="pt-BR" dirty="0">
                <a:latin typeface="Monoceros" panose="020B0604020202020204" charset="0"/>
              </a:rPr>
              <a:t>), passagem de sinais entre threads, acionamento de eventos etc.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Threads: é uma parte de um processo, que permite compartilhar a sua área de dados com o programa ou outras threads.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4743331-61E7-EB77-6D46-AE865AD0D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887" y="1358294"/>
            <a:ext cx="4662388" cy="405183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D2879B-0EFA-56FC-4C67-FCF6F50DD64F}"/>
              </a:ext>
            </a:extLst>
          </p:cNvPr>
          <p:cNvSpPr txBox="1"/>
          <p:nvPr/>
        </p:nvSpPr>
        <p:spPr>
          <a:xfrm>
            <a:off x="1523383" y="933846"/>
            <a:ext cx="3720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MENSAGENS</a:t>
            </a:r>
          </a:p>
        </p:txBody>
      </p:sp>
    </p:spTree>
    <p:extLst>
      <p:ext uri="{BB962C8B-B14F-4D97-AF65-F5344CB8AC3E}">
        <p14:creationId xmlns:p14="http://schemas.microsoft.com/office/powerpoint/2010/main" val="113008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7478" y="475612"/>
            <a:ext cx="9088072" cy="5567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8473"/>
          <a:stretch/>
        </p:blipFill>
        <p:spPr>
          <a:xfrm>
            <a:off x="220282" y="475612"/>
            <a:ext cx="728651" cy="88268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924" y="6514677"/>
            <a:ext cx="590550" cy="536512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66091" y="786360"/>
            <a:ext cx="3720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onoceros" panose="02000505000000020004" pitchFamily="2" charset="0"/>
              </a:rPr>
              <a:t>CLASSE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557352" y="1321925"/>
            <a:ext cx="42436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spc="230" dirty="0">
                <a:solidFill>
                  <a:srgbClr val="51527D"/>
                </a:solidFill>
                <a:latin typeface="Monoceros" panose="02000505000000020004" pitchFamily="2" charset="0"/>
              </a:rPr>
              <a:t>O QUE É UMA CLASSE?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548438" y="1914509"/>
            <a:ext cx="59359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oceros" panose="020B0604020202020204" charset="0"/>
              </a:rPr>
              <a:t>Uma classe representa uma ideia ou conceito e classifica objetos que tenham propriedades similares.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Blocos de construção mais importantes em sistemas orientados a objetos, com responsabilidades bem definidas dentro da aplicação.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Coleção de objetos descritos com os mesmos atributos e operações.</a:t>
            </a:r>
          </a:p>
          <a:p>
            <a:endParaRPr lang="pt-BR" dirty="0">
              <a:latin typeface="Monoceros" panose="020B0604020202020204" charset="0"/>
            </a:endParaRPr>
          </a:p>
          <a:p>
            <a:r>
              <a:rPr lang="pt-BR" dirty="0">
                <a:latin typeface="Monoceros" panose="020B0604020202020204" charset="0"/>
              </a:rPr>
              <a:t>Tipo personalizado de dados, “molde” para a criação de objetos.</a:t>
            </a:r>
          </a:p>
        </p:txBody>
      </p:sp>
      <p:pic>
        <p:nvPicPr>
          <p:cNvPr id="2" name="Imagem 1" descr="Tela preta com letras brancas&#10;&#10;Descrição gerada automaticamente">
            <a:extLst>
              <a:ext uri="{FF2B5EF4-FFF2-40B4-BE49-F238E27FC236}">
                <a16:creationId xmlns:a16="http://schemas.microsoft.com/office/drawing/2014/main" id="{DEFA5011-8ECC-FF8B-9B76-73AF5B068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" y="6064788"/>
            <a:ext cx="3867978" cy="77456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7313F2-5A46-16BB-DD2A-82C09BB755FC}"/>
              </a:ext>
            </a:extLst>
          </p:cNvPr>
          <p:cNvSpPr txBox="1"/>
          <p:nvPr/>
        </p:nvSpPr>
        <p:spPr>
          <a:xfrm>
            <a:off x="9033427" y="6387719"/>
            <a:ext cx="2882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spc="300" dirty="0">
                <a:latin typeface="Monoceros" panose="02000505000000020004" pitchFamily="2" charset="0"/>
              </a:rPr>
              <a:t>DATA 21/03/2023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CA87F3F-5C60-C702-0AD6-45E1472D6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7590" y="2297957"/>
            <a:ext cx="3076036" cy="37225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22D817-57ED-770C-6D87-4C06FABEFD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85" y="2297957"/>
            <a:ext cx="242348" cy="3613017"/>
          </a:xfrm>
          <a:prstGeom prst="rect">
            <a:avLst/>
          </a:prstGeom>
        </p:spPr>
      </p:pic>
      <p:pic>
        <p:nvPicPr>
          <p:cNvPr id="9" name="Imagem 8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9761DF1F-87A4-38D6-BCAE-DDCA1AA49F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75" y="523121"/>
            <a:ext cx="2173888" cy="16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e5203b1b-f67e-417c-9264-c957aae07953">
      <Terms xmlns="http://schemas.microsoft.com/office/infopath/2007/PartnerControls"/>
    </lcf76f155ced4ddcb4097134ff3c332f>
    <_ip_UnifiedCompliancePolicyProperties xmlns="http://schemas.microsoft.com/sharepoint/v3" xsi:nil="true"/>
    <TaxCatchAll xmlns="66e81405-a1cb-408d-8b58-9443adbb671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898BF25639AA04AA8BDA7D7BAA070D5" ma:contentTypeVersion="19" ma:contentTypeDescription="Crie um novo documento." ma:contentTypeScope="" ma:versionID="6ee3af51ec75f657709ca267718856fd">
  <xsd:schema xmlns:xsd="http://www.w3.org/2001/XMLSchema" xmlns:xs="http://www.w3.org/2001/XMLSchema" xmlns:p="http://schemas.microsoft.com/office/2006/metadata/properties" xmlns:ns1="http://schemas.microsoft.com/sharepoint/v3" xmlns:ns2="e5203b1b-f67e-417c-9264-c957aae07953" xmlns:ns3="66e81405-a1cb-408d-8b58-9443adbb671f" targetNamespace="http://schemas.microsoft.com/office/2006/metadata/properties" ma:root="true" ma:fieldsID="5a1a244869158e4c3582c68450edbe85" ns1:_="" ns2:_="" ns3:_="">
    <xsd:import namespace="http://schemas.microsoft.com/sharepoint/v3"/>
    <xsd:import namespace="e5203b1b-f67e-417c-9264-c957aae07953"/>
    <xsd:import namespace="66e81405-a1cb-408d-8b58-9443adbb67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203b1b-f67e-417c-9264-c957aae079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Marcações de imagem" ma:readOnly="false" ma:fieldId="{5cf76f15-5ced-4ddc-b409-7134ff3c332f}" ma:taxonomyMulti="true" ma:sspId="63aaf90f-fd51-4500-bc67-d1a93c1490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81405-a1cb-408d-8b58-9443adbb671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f64836d2-feb7-44f0-86e7-e82cbca72999}" ma:internalName="TaxCatchAll" ma:showField="CatchAllData" ma:web="66e81405-a1cb-408d-8b58-9443adbb67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4A0F0F-F7E2-4A25-AC68-6994323F2E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7023D-DF45-48FB-858E-62AABF778BF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e5203b1b-f67e-417c-9264-c957aae07953"/>
    <ds:schemaRef ds:uri="66e81405-a1cb-408d-8b58-9443adbb671f"/>
  </ds:schemaRefs>
</ds:datastoreItem>
</file>

<file path=customXml/itemProps3.xml><?xml version="1.0" encoding="utf-8"?>
<ds:datastoreItem xmlns:ds="http://schemas.openxmlformats.org/officeDocument/2006/customXml" ds:itemID="{23E1CA20-7502-4CB2-A170-D321BAB5EE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5203b1b-f67e-417c-9264-c957aae07953"/>
    <ds:schemaRef ds:uri="66e81405-a1cb-408d-8b58-9443adbb67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2161</TotalTime>
  <Words>1608</Words>
  <Application>Microsoft Office PowerPoint</Application>
  <PresentationFormat>Widescreen</PresentationFormat>
  <Paragraphs>223</Paragraphs>
  <Slides>26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Monoceros</vt:lpstr>
      <vt:lpstr>Arial</vt:lpstr>
      <vt:lpstr>Calibri Light</vt:lpstr>
      <vt:lpstr>Calibri</vt:lpstr>
      <vt:lpstr>Tema do Office</vt:lpstr>
      <vt:lpstr>CorelDRAW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Aleksandr Ivanovitch Silva Alves</dc:creator>
  <cp:lastModifiedBy>Fernando Cruz de Aguiar</cp:lastModifiedBy>
  <cp:revision>44</cp:revision>
  <dcterms:created xsi:type="dcterms:W3CDTF">2021-02-25T17:23:32Z</dcterms:created>
  <dcterms:modified xsi:type="dcterms:W3CDTF">2023-07-15T00:28:54Z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0x0101001898BF25639AA04AA8BDA7D7BAA070D5</vt:lpwstr>
  </property>
</Properties>
</file>